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  <p:sldId id="258" r:id="rId6"/>
    <p:sldId id="259" r:id="rId7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73" autoAdjust="0"/>
  </p:normalViewPr>
  <p:slideViewPr>
    <p:cSldViewPr snapToGrid="0">
      <p:cViewPr>
        <p:scale>
          <a:sx n="20" d="100"/>
          <a:sy n="20" d="100"/>
        </p:scale>
        <p:origin x="1220" y="-2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i Simantov" userId="0f296d55-efd2-44ff-bae4-3b7f382cc01f" providerId="ADAL" clId="{81835CD4-3E90-43C7-96FC-145943D5FC00}"/>
    <pc:docChg chg="custSel modSld">
      <pc:chgData name="Timi Simantov" userId="0f296d55-efd2-44ff-bae4-3b7f382cc01f" providerId="ADAL" clId="{81835CD4-3E90-43C7-96FC-145943D5FC00}" dt="2026-06-04T07:21:04.150" v="12" actId="6549"/>
      <pc:docMkLst>
        <pc:docMk/>
      </pc:docMkLst>
      <pc:sldChg chg="addSp delSp modSp mod">
        <pc:chgData name="Timi Simantov" userId="0f296d55-efd2-44ff-bae4-3b7f382cc01f" providerId="ADAL" clId="{81835CD4-3E90-43C7-96FC-145943D5FC00}" dt="2026-06-04T07:20:36.180" v="11" actId="14100"/>
        <pc:sldMkLst>
          <pc:docMk/>
          <pc:sldMk cId="2673058770" sldId="257"/>
        </pc:sldMkLst>
        <pc:picChg chg="add mod">
          <ac:chgData name="Timi Simantov" userId="0f296d55-efd2-44ff-bae4-3b7f382cc01f" providerId="ADAL" clId="{81835CD4-3E90-43C7-96FC-145943D5FC00}" dt="2026-06-04T07:19:49.755" v="5" actId="1076"/>
          <ac:picMkLst>
            <pc:docMk/>
            <pc:sldMk cId="2673058770" sldId="257"/>
            <ac:picMk id="3" creationId="{F17F2AD3-B620-B200-7661-0D67C9D95527}"/>
          </ac:picMkLst>
        </pc:picChg>
        <pc:picChg chg="add mod">
          <ac:chgData name="Timi Simantov" userId="0f296d55-efd2-44ff-bae4-3b7f382cc01f" providerId="ADAL" clId="{81835CD4-3E90-43C7-96FC-145943D5FC00}" dt="2026-06-04T07:20:36.180" v="11" actId="14100"/>
          <ac:picMkLst>
            <pc:docMk/>
            <pc:sldMk cId="2673058770" sldId="257"/>
            <ac:picMk id="6" creationId="{65404A91-6BC2-4847-E736-6CFD76E99A15}"/>
          </ac:picMkLst>
        </pc:picChg>
        <pc:picChg chg="del">
          <ac:chgData name="Timi Simantov" userId="0f296d55-efd2-44ff-bae4-3b7f382cc01f" providerId="ADAL" clId="{81835CD4-3E90-43C7-96FC-145943D5FC00}" dt="2026-06-04T07:19:40.034" v="0" actId="478"/>
          <ac:picMkLst>
            <pc:docMk/>
            <pc:sldMk cId="2673058770" sldId="257"/>
            <ac:picMk id="38" creationId="{CAA0C6E8-E2E8-F76E-FE42-A563180A3336}"/>
          </ac:picMkLst>
        </pc:picChg>
        <pc:picChg chg="del">
          <ac:chgData name="Timi Simantov" userId="0f296d55-efd2-44ff-bae4-3b7f382cc01f" providerId="ADAL" clId="{81835CD4-3E90-43C7-96FC-145943D5FC00}" dt="2026-06-04T07:20:27.812" v="6" actId="478"/>
          <ac:picMkLst>
            <pc:docMk/>
            <pc:sldMk cId="2673058770" sldId="257"/>
            <ac:picMk id="44" creationId="{8F2BBD26-C143-E7D7-7189-5268C3B3F793}"/>
          </ac:picMkLst>
        </pc:picChg>
      </pc:sldChg>
      <pc:sldChg chg="modSp mod">
        <pc:chgData name="Timi Simantov" userId="0f296d55-efd2-44ff-bae4-3b7f382cc01f" providerId="ADAL" clId="{81835CD4-3E90-43C7-96FC-145943D5FC00}" dt="2026-06-04T07:21:04.150" v="12" actId="6549"/>
        <pc:sldMkLst>
          <pc:docMk/>
          <pc:sldMk cId="1173731087" sldId="259"/>
        </pc:sldMkLst>
        <pc:spChg chg="mod">
          <ac:chgData name="Timi Simantov" userId="0f296d55-efd2-44ff-bae4-3b7f382cc01f" providerId="ADAL" clId="{81835CD4-3E90-43C7-96FC-145943D5FC00}" dt="2026-06-04T07:21:04.150" v="12" actId="6549"/>
          <ac:spMkLst>
            <pc:docMk/>
            <pc:sldMk cId="1173731087" sldId="259"/>
            <ac:spMk id="3" creationId="{282D5AF3-F8D0-C3A6-24DA-F03DFE7D2F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148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78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16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290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60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43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207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44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5657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006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023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32E13-7464-4BFE-BD7A-0D3048DFB3B8}" type="datetimeFigureOut">
              <a:rPr lang="en-GB" smtClean="0"/>
              <a:t>04/06/2026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993E6-FFA7-429C-8B36-9C1CEDE512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04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qrcode-monkey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idehighered.com/news/2019/06/24/theres-movement-better-scientific-posters-are-they-really-better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www.science.org/content/article/how-prepare-scientific-poster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siop-congress.org/poster-presentation-guidelines/" TargetMode="External"/><Relationship Id="rId5" Type="http://schemas.openxmlformats.org/officeDocument/2006/relationships/hyperlink" Target="https://www.youtube.com/watch?v=SYk29tnxASs" TargetMode="External"/><Relationship Id="rId4" Type="http://schemas.openxmlformats.org/officeDocument/2006/relationships/hyperlink" Target="https://www.youtube.com/watch?v=1RwJbhkCA5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40FBAA8-796E-F31D-E564-92957C6BAB08}"/>
              </a:ext>
            </a:extLst>
          </p:cNvPr>
          <p:cNvSpPr txBox="1"/>
          <p:nvPr/>
        </p:nvSpPr>
        <p:spPr>
          <a:xfrm>
            <a:off x="1661406" y="41914427"/>
            <a:ext cx="6933986" cy="4372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2800" dirty="0"/>
              <a:t>This could be a place for your sources.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BEA0544D-9921-9844-1ADA-00D0DC36E6D0}"/>
              </a:ext>
            </a:extLst>
          </p:cNvPr>
          <p:cNvSpPr txBox="1"/>
          <p:nvPr/>
        </p:nvSpPr>
        <p:spPr>
          <a:xfrm>
            <a:off x="11281395" y="41923950"/>
            <a:ext cx="11358502" cy="4308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sz="2800" dirty="0"/>
              <a:t>Copyright © 20</a:t>
            </a:r>
            <a:r>
              <a:rPr lang="en-US" sz="2800" dirty="0"/>
              <a:t>25</a:t>
            </a:r>
            <a:r>
              <a:rPr sz="2800" dirty="0"/>
              <a:t> Author Names and Contact Details</a:t>
            </a:r>
          </a:p>
        </p:txBody>
      </p:sp>
      <p:sp>
        <p:nvSpPr>
          <p:cNvPr id="20" name="Rectangle 2">
            <a:extLst>
              <a:ext uri="{FF2B5EF4-FFF2-40B4-BE49-F238E27FC236}">
                <a16:creationId xmlns:a16="http://schemas.microsoft.com/office/drawing/2014/main" id="{2C9175A2-0317-296B-0DEA-41C6B26D6664}"/>
              </a:ext>
            </a:extLst>
          </p:cNvPr>
          <p:cNvSpPr txBox="1"/>
          <p:nvPr/>
        </p:nvSpPr>
        <p:spPr>
          <a:xfrm>
            <a:off x="25325901" y="41911253"/>
            <a:ext cx="5411982" cy="4372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2800" dirty="0"/>
              <a:t>This could be your logo.</a:t>
            </a:r>
            <a:endParaRPr sz="2800" dirty="0"/>
          </a:p>
        </p:txBody>
      </p:sp>
      <p:sp>
        <p:nvSpPr>
          <p:cNvPr id="24" name="Title 1">
            <a:extLst>
              <a:ext uri="{FF2B5EF4-FFF2-40B4-BE49-F238E27FC236}">
                <a16:creationId xmlns:a16="http://schemas.microsoft.com/office/drawing/2014/main" id="{0BDF6635-1C5C-E752-69BF-E40FBFE1330E}"/>
              </a:ext>
            </a:extLst>
          </p:cNvPr>
          <p:cNvSpPr txBox="1">
            <a:spLocks/>
          </p:cNvSpPr>
          <p:nvPr/>
        </p:nvSpPr>
        <p:spPr>
          <a:xfrm>
            <a:off x="507238" y="477510"/>
            <a:ext cx="31398791" cy="2859049"/>
          </a:xfrm>
          <a:prstGeom prst="rect">
            <a:avLst/>
          </a:prstGeom>
          <a:solidFill>
            <a:schemeClr val="accent1"/>
          </a:solidFill>
          <a:ln w="50800">
            <a:noFill/>
          </a:ln>
        </p:spPr>
        <p:txBody>
          <a:bodyPr vert="horz" lIns="520249" tIns="260125" rIns="520249" bIns="260125" rtlCol="0" anchor="ctr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112" b="1" dirty="0">
                <a:solidFill>
                  <a:schemeClr val="bg1"/>
                </a:solidFill>
                <a:effectLst>
                  <a:outerShdw blurRad="50800" dist="50800" dir="13560000" sx="0" sy="0" algn="ctr">
                    <a:srgbClr val="000000">
                      <a:alpha val="43130"/>
                    </a:srgbClr>
                  </a:outerShdw>
                </a:effectLst>
              </a:rPr>
              <a:t>THIS COULD BE THE TITLE</a:t>
            </a:r>
            <a:br>
              <a:rPr lang="en-US" sz="7112" dirty="0">
                <a:solidFill>
                  <a:schemeClr val="bg1"/>
                </a:solidFill>
              </a:rPr>
            </a:br>
            <a:r>
              <a:rPr lang="en-US" sz="7112" dirty="0">
                <a:solidFill>
                  <a:schemeClr val="bg1"/>
                </a:solidFill>
              </a:rPr>
              <a:t>Authors, co-authors, institution, etc. could go here</a:t>
            </a:r>
            <a:endParaRPr lang="en-US" altLang="en-US" sz="7112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5">
            <a:extLst>
              <a:ext uri="{FF2B5EF4-FFF2-40B4-BE49-F238E27FC236}">
                <a16:creationId xmlns:a16="http://schemas.microsoft.com/office/drawing/2014/main" id="{E7FBA051-AAF8-3A89-F90E-DA8E824802AF}"/>
              </a:ext>
            </a:extLst>
          </p:cNvPr>
          <p:cNvSpPr txBox="1"/>
          <p:nvPr/>
        </p:nvSpPr>
        <p:spPr>
          <a:xfrm>
            <a:off x="5250684" y="4292620"/>
            <a:ext cx="22321886" cy="1661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5400" dirty="0"/>
              <a:t> </a:t>
            </a:r>
          </a:p>
          <a:p>
            <a:r>
              <a:rPr lang="en-US" sz="5400" dirty="0"/>
              <a:t>*Please remember your e-Poster should be a 1-page Portrait PDF.</a:t>
            </a:r>
            <a:endParaRPr sz="5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628FDCA-563B-B598-A12B-3BF9B567EB8B}"/>
              </a:ext>
            </a:extLst>
          </p:cNvPr>
          <p:cNvSpPr txBox="1"/>
          <p:nvPr/>
        </p:nvSpPr>
        <p:spPr>
          <a:xfrm>
            <a:off x="1275812" y="8144428"/>
            <a:ext cx="11940316" cy="10248960"/>
          </a:xfrm>
          <a:prstGeom prst="rect">
            <a:avLst/>
          </a:prstGeom>
          <a:noFill/>
        </p:spPr>
        <p:txBody>
          <a:bodyPr wrap="square" lIns="433557" rIns="433557" rtlCol="0">
            <a:spAutoFit/>
          </a:bodyPr>
          <a:lstStyle/>
          <a:p>
            <a:r>
              <a:rPr lang="en-US" sz="6000" u="sng" dirty="0"/>
              <a:t>Background/Methods: </a:t>
            </a:r>
          </a:p>
          <a:p>
            <a:pPr marL="722594" indent="-722594">
              <a:buFont typeface="Arial" panose="020B0604020202020204" pitchFamily="34" charset="0"/>
              <a:buChar char="•"/>
            </a:pPr>
            <a:r>
              <a:rPr lang="en-US" sz="6000" dirty="0"/>
              <a:t>Explain why your study matters in the most concise way possible </a:t>
            </a:r>
          </a:p>
          <a:p>
            <a:pPr marL="722594" indent="-722594">
              <a:buFont typeface="Arial" panose="020B0604020202020204" pitchFamily="34" charset="0"/>
              <a:buChar char="•"/>
            </a:pPr>
            <a:r>
              <a:rPr lang="en-US" sz="6000" dirty="0"/>
              <a:t>Use bullet points to create visual space within the text on your poster</a:t>
            </a:r>
          </a:p>
          <a:p>
            <a:pPr marL="722594" indent="-722594">
              <a:buFont typeface="Arial" panose="020B0604020202020204" pitchFamily="34" charset="0"/>
              <a:buChar char="•"/>
            </a:pPr>
            <a:r>
              <a:rPr lang="en-US" sz="6000" dirty="0"/>
              <a:t>Only include what is necessary </a:t>
            </a:r>
          </a:p>
          <a:p>
            <a:pPr marL="722594" indent="-722594">
              <a:buFont typeface="Arial" panose="020B0604020202020204" pitchFamily="34" charset="0"/>
              <a:buChar char="•"/>
            </a:pPr>
            <a:r>
              <a:rPr lang="en-US" sz="6000" dirty="0"/>
              <a:t>Set the stage for the study </a:t>
            </a:r>
          </a:p>
          <a:p>
            <a:pPr marL="722594" indent="-722594">
              <a:buFont typeface="Arial" panose="020B0604020202020204" pitchFamily="34" charset="0"/>
              <a:buChar char="•"/>
            </a:pPr>
            <a:r>
              <a:rPr lang="en-US" sz="6000" dirty="0"/>
              <a:t>Focus more on the Results and Conclusions than on Background and Methods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AC4B99-691B-7D30-7439-1E29FF8AF451}"/>
              </a:ext>
            </a:extLst>
          </p:cNvPr>
          <p:cNvSpPr txBox="1"/>
          <p:nvPr/>
        </p:nvSpPr>
        <p:spPr>
          <a:xfrm>
            <a:off x="16636399" y="8364599"/>
            <a:ext cx="14857102" cy="8402300"/>
          </a:xfrm>
          <a:prstGeom prst="rect">
            <a:avLst/>
          </a:prstGeom>
          <a:noFill/>
        </p:spPr>
        <p:txBody>
          <a:bodyPr wrap="square" lIns="433557" rIns="433557" rtlCol="0">
            <a:spAutoFit/>
          </a:bodyPr>
          <a:lstStyle/>
          <a:p>
            <a:r>
              <a:rPr lang="en-US" sz="6000" u="sng" dirty="0"/>
              <a:t>Results/Graphs/Data: </a:t>
            </a:r>
          </a:p>
          <a:p>
            <a:r>
              <a:rPr lang="en-US" sz="6000" dirty="0"/>
              <a:t>You can place here: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Graphs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Charts/Comparisons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Images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Tables</a:t>
            </a:r>
          </a:p>
          <a:p>
            <a:r>
              <a:rPr lang="en-US" sz="6000" dirty="0"/>
              <a:t>*</a:t>
            </a:r>
            <a:r>
              <a:rPr lang="en-US" sz="6000" i="1" dirty="0"/>
              <a:t> at least 200 dpi. Good picture quality is essential!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endParaRPr lang="en-US" sz="6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BD0BCC2-091D-65E4-4545-81B3A285980E}"/>
              </a:ext>
            </a:extLst>
          </p:cNvPr>
          <p:cNvSpPr txBox="1"/>
          <p:nvPr/>
        </p:nvSpPr>
        <p:spPr>
          <a:xfrm>
            <a:off x="1275812" y="20882757"/>
            <a:ext cx="13440944" cy="9744052"/>
          </a:xfrm>
          <a:prstGeom prst="rect">
            <a:avLst/>
          </a:prstGeom>
          <a:noFill/>
        </p:spPr>
        <p:txBody>
          <a:bodyPr wrap="square" lIns="433557" tIns="72259" rIns="433557" bIns="433557" rtlCol="0">
            <a:spAutoFit/>
          </a:bodyPr>
          <a:lstStyle/>
          <a:p>
            <a:r>
              <a:rPr lang="en-US" sz="6000" u="sng" dirty="0"/>
              <a:t>Methods: 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What did you collect and who did you collect it from? 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How did you find this? 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How did you test it? 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Illustrate your methods if you can.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Why is this study important? 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Who does this research help?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r>
              <a:rPr lang="en-US" sz="6000" dirty="0"/>
              <a:t>Why is it relevant to attendees?</a:t>
            </a:r>
          </a:p>
          <a:p>
            <a:pPr marL="903244" indent="-903244">
              <a:buFont typeface="Arial" panose="020B0604020202020204" pitchFamily="34" charset="0"/>
              <a:buChar char="•"/>
            </a:pPr>
            <a:endParaRPr lang="en-US" sz="6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59BCB00-89CB-73D5-9ABC-35A5DD26AAA3}"/>
              </a:ext>
            </a:extLst>
          </p:cNvPr>
          <p:cNvSpPr txBox="1"/>
          <p:nvPr/>
        </p:nvSpPr>
        <p:spPr>
          <a:xfrm>
            <a:off x="16977147" y="23911910"/>
            <a:ext cx="13760736" cy="11563914"/>
          </a:xfrm>
          <a:prstGeom prst="rect">
            <a:avLst/>
          </a:prstGeom>
          <a:noFill/>
        </p:spPr>
        <p:txBody>
          <a:bodyPr wrap="square" lIns="433557" rIns="433557" bIns="433557" rtlCol="0">
            <a:spAutoFit/>
          </a:bodyPr>
          <a:lstStyle/>
          <a:p>
            <a:r>
              <a:rPr lang="en-US" sz="6000" u="sng" dirty="0"/>
              <a:t>Conclusions/Main Finding</a:t>
            </a:r>
          </a:p>
          <a:p>
            <a:pPr marL="1083893" indent="-1083893">
              <a:buFont typeface="Arial" panose="020B0604020202020204" pitchFamily="34" charset="0"/>
              <a:buChar char="•"/>
            </a:pPr>
            <a:r>
              <a:rPr lang="en-US" sz="6000" dirty="0"/>
              <a:t>Explain to attendees where the research in the field is going, and why it matters to clinicians.</a:t>
            </a:r>
          </a:p>
          <a:p>
            <a:pPr marL="1083893" indent="-1083893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1083893" indent="-1083893">
              <a:buFont typeface="Arial" panose="020B0604020202020204" pitchFamily="34" charset="0"/>
              <a:buChar char="•"/>
            </a:pPr>
            <a:r>
              <a:rPr lang="en-US" sz="6000" dirty="0"/>
              <a:t>Emphasize actionable take-home points for optimal attendee learning.</a:t>
            </a:r>
          </a:p>
          <a:p>
            <a:pPr marL="1083893" indent="-1083893">
              <a:buFont typeface="Arial" panose="020B0604020202020204" pitchFamily="34" charset="0"/>
              <a:buChar char="•"/>
            </a:pPr>
            <a:endParaRPr lang="en-US" sz="6000" dirty="0"/>
          </a:p>
          <a:p>
            <a:pPr marL="1083893" indent="-1083893">
              <a:buFont typeface="Arial" panose="020B0604020202020204" pitchFamily="34" charset="0"/>
              <a:buChar char="•"/>
            </a:pPr>
            <a:r>
              <a:rPr lang="en-US" sz="6000" dirty="0"/>
              <a:t>How does this study help move the field forward/ provide value to clinicians and patients? </a:t>
            </a:r>
          </a:p>
          <a:p>
            <a:endParaRPr lang="en-US" sz="60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4C3CA78-7BE4-773D-6741-AF70858EA454}"/>
              </a:ext>
            </a:extLst>
          </p:cNvPr>
          <p:cNvSpPr txBox="1"/>
          <p:nvPr/>
        </p:nvSpPr>
        <p:spPr>
          <a:xfrm>
            <a:off x="1003928" y="37691502"/>
            <a:ext cx="15632471" cy="3561723"/>
          </a:xfrm>
          <a:prstGeom prst="rect">
            <a:avLst/>
          </a:prstGeom>
          <a:noFill/>
        </p:spPr>
        <p:txBody>
          <a:bodyPr wrap="square" lIns="433557" rIns="433557" bIns="433557" rtlCol="0">
            <a:spAutoFit/>
          </a:bodyPr>
          <a:lstStyle/>
          <a:p>
            <a:r>
              <a:rPr lang="en-US" sz="4000" u="sng" dirty="0"/>
              <a:t>Important: </a:t>
            </a:r>
          </a:p>
          <a:p>
            <a:pPr algn="l"/>
            <a:r>
              <a:rPr lang="en-US" sz="4000" dirty="0">
                <a:solidFill>
                  <a:srgbClr val="FF0000"/>
                </a:solidFill>
                <a:latin typeface="Lato" panose="020F0502020204030203" pitchFamily="34" charset="0"/>
              </a:rPr>
              <a:t>Pictures of a sensitive nature should be avoided if it doesn’t add to the content of the poster. (Please note that parents, families and survivors do have access to the poster area)</a:t>
            </a:r>
            <a:endParaRPr lang="en-US" sz="4000" dirty="0">
              <a:solidFill>
                <a:srgbClr val="666666"/>
              </a:solidFill>
              <a:latin typeface="Lato" panose="020F0502020204030203" pitchFamily="34" charset="0"/>
            </a:endParaRPr>
          </a:p>
          <a:p>
            <a:endParaRPr lang="en-US" sz="4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2BACFC9-95E2-7D1B-AE5B-57491D63099C}"/>
              </a:ext>
            </a:extLst>
          </p:cNvPr>
          <p:cNvSpPr txBox="1"/>
          <p:nvPr/>
        </p:nvSpPr>
        <p:spPr>
          <a:xfrm>
            <a:off x="17987282" y="36152619"/>
            <a:ext cx="13322165" cy="5100606"/>
          </a:xfrm>
          <a:prstGeom prst="rect">
            <a:avLst/>
          </a:prstGeom>
          <a:noFill/>
        </p:spPr>
        <p:txBody>
          <a:bodyPr wrap="square" lIns="433557" rIns="433557" bIns="433557" rtlCol="0">
            <a:spAutoFit/>
          </a:bodyPr>
          <a:lstStyle/>
          <a:p>
            <a:r>
              <a:rPr lang="en-US" sz="6000" u="sng" dirty="0"/>
              <a:t>Further Info: </a:t>
            </a:r>
          </a:p>
          <a:p>
            <a:r>
              <a:rPr lang="en-US" sz="6000" dirty="0"/>
              <a:t>Please read the detailed guidelines: </a:t>
            </a:r>
            <a:r>
              <a:rPr lang="en-US" sz="6000" u="sng" dirty="0">
                <a:solidFill>
                  <a:srgbClr val="0070C0"/>
                </a:solidFill>
              </a:rPr>
              <a:t>https://siop-congress.org/poster-presentation-guidelines/</a:t>
            </a:r>
          </a:p>
          <a:p>
            <a:endParaRPr lang="en-US" sz="60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DC13252-54C1-1106-32DF-6963403C97C3}"/>
              </a:ext>
            </a:extLst>
          </p:cNvPr>
          <p:cNvSpPr txBox="1"/>
          <p:nvPr/>
        </p:nvSpPr>
        <p:spPr>
          <a:xfrm>
            <a:off x="1661405" y="31142799"/>
            <a:ext cx="1344094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i="1" dirty="0"/>
              <a:t>Include less text in your poster and use more tables/charts/graphs to demonstrate findings.</a:t>
            </a:r>
            <a:endParaRPr lang="en-US" sz="40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7F2AD3-B620-B200-7661-0D67C9D955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809" y="33298008"/>
            <a:ext cx="9609931" cy="356172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404A91-6BC2-4847-E736-6CFD76E99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8639" y="17207873"/>
            <a:ext cx="11732303" cy="4587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05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D3639-E57F-A139-FF11-601681B00820}"/>
              </a:ext>
            </a:extLst>
          </p:cNvPr>
          <p:cNvSpPr txBox="1">
            <a:spLocks/>
          </p:cNvSpPr>
          <p:nvPr/>
        </p:nvSpPr>
        <p:spPr>
          <a:xfrm>
            <a:off x="5928973" y="2787523"/>
            <a:ext cx="20541342" cy="1533305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59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8800" b="1" dirty="0">
                <a:latin typeface="+mn-lt"/>
                <a:ea typeface="Lato Black" panose="020F0502020204030203" pitchFamily="34" charset="0"/>
                <a:cs typeface="Lato Black" panose="020F0502020204030203" pitchFamily="34" charset="0"/>
              </a:rPr>
              <a:t>How to use QR Codes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6DA2A7-BF84-6442-3041-8D0FB56E231E}"/>
              </a:ext>
            </a:extLst>
          </p:cNvPr>
          <p:cNvSpPr txBox="1"/>
          <p:nvPr/>
        </p:nvSpPr>
        <p:spPr>
          <a:xfrm>
            <a:off x="3510173" y="6862310"/>
            <a:ext cx="246604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cs typeface="Arial" panose="020B0604020202020204" pitchFamily="34" charset="0"/>
              </a:rPr>
              <a:t>Are QR codes are allowed?</a:t>
            </a:r>
          </a:p>
          <a:p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</a:rPr>
              <a:t>QR Codes may be included in the poster, but cannot link to any promotional or marketing material. If used, they should link to scientific content relevant to the Poster (</a:t>
            </a:r>
            <a:r>
              <a:rPr lang="en-US" sz="7200" dirty="0" err="1">
                <a:latin typeface="Calibri" panose="020F0502020204030204" pitchFamily="34" charset="0"/>
                <a:ea typeface="Calibri" panose="020F0502020204030204" pitchFamily="34" charset="0"/>
              </a:rPr>
              <a:t>ie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</a:rPr>
              <a:t>. additional graphs/images/video clip/CV-publications of the authors)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C7D771-BCFB-AE44-47EF-1FE88997EC99}"/>
              </a:ext>
            </a:extLst>
          </p:cNvPr>
          <p:cNvSpPr txBox="1">
            <a:spLocks/>
          </p:cNvSpPr>
          <p:nvPr/>
        </p:nvSpPr>
        <p:spPr>
          <a:xfrm>
            <a:off x="3510173" y="24141801"/>
            <a:ext cx="25378942" cy="13734710"/>
          </a:xfrm>
          <a:prstGeom prst="rect">
            <a:avLst/>
          </a:prstGeom>
        </p:spPr>
        <p:txBody>
          <a:bodyPr>
            <a:no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sz="7200" b="1" dirty="0">
                <a:cs typeface="Arial" panose="020B0604020202020204" pitchFamily="34" charset="0"/>
              </a:rPr>
              <a:t>How do I</a:t>
            </a:r>
            <a:r>
              <a:rPr lang="en-US" sz="7200" b="1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  <a:r>
              <a:rPr lang="en-US" sz="7200" b="1" dirty="0">
                <a:cs typeface="Arial" panose="020B0604020202020204" pitchFamily="34" charset="0"/>
              </a:rPr>
              <a:t>create a QR code?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7200" dirty="0">
                <a:solidFill>
                  <a:srgbClr val="2196F3"/>
                </a:solidFill>
                <a:cs typeface="Arial" panose="020B0604020202020204" pitchFamily="34" charset="0"/>
                <a:hlinkClick r:id="rId2"/>
              </a:rPr>
              <a:t>https://www.qrcode-monkey.com/</a:t>
            </a:r>
            <a:r>
              <a:rPr lang="en-US" sz="7200" dirty="0">
                <a:solidFill>
                  <a:srgbClr val="2196F3"/>
                </a:solidFill>
                <a:cs typeface="Arial" panose="020B0604020202020204" pitchFamily="34" charset="0"/>
              </a:rPr>
              <a:t> </a:t>
            </a:r>
            <a:r>
              <a:rPr lang="en-US" sz="7200" dirty="0">
                <a:ea typeface="Lato" panose="020F0502020204030203" pitchFamily="34" charset="0"/>
                <a:cs typeface="Lato" panose="020F0502020204030203" pitchFamily="34" charset="0"/>
              </a:rPr>
              <a:t>is free, URLs don’t expire, and you can add unique features like images.</a:t>
            </a:r>
            <a:br>
              <a:rPr lang="en-US" sz="7200" dirty="0">
                <a:ea typeface="Lato" panose="020F0502020204030203" pitchFamily="34" charset="0"/>
                <a:cs typeface="Lato" panose="020F0502020204030203" pitchFamily="34" charset="0"/>
              </a:rPr>
            </a:br>
            <a:br>
              <a:rPr lang="en-US" sz="7200" dirty="0">
                <a:solidFill>
                  <a:srgbClr val="2196F3"/>
                </a:solidFill>
                <a:cs typeface="Arial" panose="020B0604020202020204" pitchFamily="34" charset="0"/>
              </a:rPr>
            </a:br>
            <a:endParaRPr lang="en-US" sz="7200" dirty="0">
              <a:solidFill>
                <a:srgbClr val="2196F3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en-US" sz="7200" b="1" dirty="0">
                <a:ea typeface="Lato" panose="020F0502020204030203" pitchFamily="34" charset="0"/>
                <a:cs typeface="Lato" panose="020F0502020204030203" pitchFamily="34" charset="0"/>
              </a:rPr>
              <a:t>How do I scan a QR code?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en-US" sz="7200" dirty="0">
                <a:ea typeface="Lato" panose="020F0502020204030203" pitchFamily="34" charset="0"/>
                <a:cs typeface="Lato" panose="020F0502020204030203" pitchFamily="34" charset="0"/>
              </a:rPr>
              <a:t>Just take a photo with your phone!</a:t>
            </a:r>
            <a:r>
              <a:rPr lang="en-US" sz="7200" b="1" dirty="0"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7200" dirty="0">
                <a:ea typeface="Lato" panose="020F0502020204030203" pitchFamily="34" charset="0"/>
                <a:cs typeface="Lato" panose="020F0502020204030203" pitchFamily="34" charset="0"/>
              </a:rPr>
              <a:t>All modern  cell phones have built-in QR detection in their cameras. Some phones may need an app.</a:t>
            </a:r>
            <a:br>
              <a:rPr lang="en-US" sz="7200" dirty="0">
                <a:ea typeface="Lato" panose="020F0502020204030203" pitchFamily="34" charset="0"/>
                <a:cs typeface="Lato" panose="020F0502020204030203" pitchFamily="34" charset="0"/>
              </a:rPr>
            </a:br>
            <a:endParaRPr lang="en-US" sz="7200" dirty="0"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EF3868-3798-D74F-6477-F27170CA03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76959" y="15036103"/>
            <a:ext cx="6988627" cy="656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65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742D4-393F-48AC-EA53-8837E6C4C48B}"/>
              </a:ext>
            </a:extLst>
          </p:cNvPr>
          <p:cNvSpPr txBox="1">
            <a:spLocks/>
          </p:cNvSpPr>
          <p:nvPr/>
        </p:nvSpPr>
        <p:spPr>
          <a:xfrm>
            <a:off x="10671546" y="2621885"/>
            <a:ext cx="12781457" cy="377891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559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b="1" dirty="0"/>
              <a:t>Additional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D5AF3-F8D0-C3A6-24DA-F03DFE7D2F01}"/>
              </a:ext>
            </a:extLst>
          </p:cNvPr>
          <p:cNvSpPr txBox="1">
            <a:spLocks/>
          </p:cNvSpPr>
          <p:nvPr/>
        </p:nvSpPr>
        <p:spPr>
          <a:xfrm>
            <a:off x="2677886" y="8291354"/>
            <a:ext cx="27040114" cy="20381617"/>
          </a:xfrm>
          <a:prstGeom prst="rect">
            <a:avLst/>
          </a:prstGeom>
        </p:spPr>
        <p:txBody>
          <a:bodyPr>
            <a:normAutofit/>
          </a:bodyPr>
          <a:lstStyle>
            <a:lvl1pPr marL="809976" indent="-809976" algn="l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Char char="•"/>
              <a:defRPr sz="992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429927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878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829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780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731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682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633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584" indent="-809976" algn="l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60299" lvl="1" indent="0">
              <a:buFont typeface="Arial" panose="020B0604020202020204" pitchFamily="34" charset="0"/>
              <a:buNone/>
            </a:pPr>
            <a:r>
              <a:rPr lang="en-US" sz="6000" dirty="0"/>
              <a:t>Make a better poster. Learn more here:</a:t>
            </a:r>
            <a:br>
              <a:rPr lang="en-US" sz="6000" dirty="0"/>
            </a:br>
            <a:br>
              <a:rPr lang="en-US" sz="6000" dirty="0"/>
            </a:br>
            <a:r>
              <a:rPr lang="en-US" sz="6000" dirty="0">
                <a:hlinkClick r:id="rId2"/>
              </a:rPr>
              <a:t>https://www.science.org/content/article/how-prepare-scientific-poster</a:t>
            </a: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r>
              <a:rPr lang="en-US" sz="6000" dirty="0">
                <a:hlinkClick r:id="rId3"/>
              </a:rPr>
              <a:t>https://www.insidehighered.com/news/2019/06/24/theres-movement-better-scientific-posters-are-they-really-better</a:t>
            </a:r>
            <a:r>
              <a:rPr lang="en-US" sz="6000" dirty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r>
              <a:rPr lang="en-US" sz="6000" dirty="0"/>
              <a:t>Watch these YouTube Videos:</a:t>
            </a:r>
            <a:br>
              <a:rPr lang="en-US" sz="6000" dirty="0"/>
            </a:b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r>
              <a:rPr lang="en-US" sz="6000" dirty="0">
                <a:hlinkClick r:id="rId4"/>
              </a:rPr>
              <a:t>How to create a better research poster in less time (#betterposter Generation 1) – YouTube</a:t>
            </a: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br>
              <a:rPr lang="en-US" sz="6000" dirty="0"/>
            </a:br>
            <a:r>
              <a:rPr lang="en-US" sz="6000" dirty="0">
                <a:hlinkClick r:id="rId5"/>
              </a:rPr>
              <a:t>How to create a better research poster in less time (#betterposter Generation 2). - YouTube</a:t>
            </a:r>
            <a:br>
              <a:rPr lang="en-US" sz="6000" dirty="0"/>
            </a:b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r>
              <a:rPr lang="en-US" sz="6000" b="1" dirty="0"/>
              <a:t>Most important, please read the detailed poster guidelines for SIOP</a:t>
            </a:r>
            <a:r>
              <a:rPr lang="en-US" sz="6000" dirty="0"/>
              <a:t>: </a:t>
            </a:r>
          </a:p>
          <a:p>
            <a:pPr marL="2560299" lvl="1" indent="0">
              <a:buFont typeface="Arial" panose="020B0604020202020204" pitchFamily="34" charset="0"/>
              <a:buNone/>
            </a:pPr>
            <a:br>
              <a:rPr lang="en-US" sz="6000" dirty="0">
                <a:hlinkClick r:id="rId6"/>
              </a:rPr>
            </a:br>
            <a:r>
              <a:rPr lang="en-US" sz="6000" dirty="0">
                <a:hlinkClick r:id="rId6"/>
              </a:rPr>
              <a:t>https://siop-congress.org/poster-presentation-guidelines/</a:t>
            </a:r>
            <a:r>
              <a:rPr lang="en-US" sz="6000" dirty="0"/>
              <a:t> </a:t>
            </a:r>
          </a:p>
          <a:p>
            <a:pPr marL="2560299" lvl="1" indent="0">
              <a:buFont typeface="Arial" panose="020B0604020202020204" pitchFamily="34" charset="0"/>
              <a:buNone/>
            </a:pPr>
            <a:endParaRPr lang="en-US" sz="6000" dirty="0"/>
          </a:p>
          <a:p>
            <a:pPr marL="2560299" lvl="1" indent="0">
              <a:buFont typeface="Arial" panose="020B0604020202020204" pitchFamily="34" charset="0"/>
              <a:buNone/>
            </a:pPr>
            <a:endParaRPr lang="en-US" sz="6000" dirty="0"/>
          </a:p>
          <a:p>
            <a:endParaRPr lang="en-US" sz="60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60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531B42-6CB3-01E1-D69F-D32A888B119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58916" y="30416599"/>
            <a:ext cx="13478053" cy="898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731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  <TaxCatchAll xmlns="eb3f7de7-c935-4ca6-a12c-1f73773710ec" xsi:nil="true"/>
    <lcf76f155ced4ddcb4097134ff3c332f xmlns="f17ed9ec-a5f6-4897-a202-f1422d98923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950A5CD4447B17478BB1861157CC98AD" ma:contentTypeVersion="11" ma:contentTypeDescription="" ma:contentTypeScope="" ma:versionID="861cab63ce130083edfe358795ded387">
  <xsd:schema xmlns:xsd="http://www.w3.org/2001/XMLSchema" xmlns:xs="http://www.w3.org/2001/XMLSchema" xmlns:p="http://schemas.microsoft.com/office/2006/metadata/properties" xmlns:ns2="eb3f7de7-c935-4ca6-a12c-1f73773710ec" xmlns:ns3="f17ed9ec-a5f6-4897-a202-f1422d989239" targetNamespace="http://schemas.microsoft.com/office/2006/metadata/properties" ma:root="true" ma:fieldsID="6a114c415ca1d9d483ef717af35c7d59" ns2:_="" ns3:_="">
    <xsd:import namespace="eb3f7de7-c935-4ca6-a12c-1f73773710ec"/>
    <xsd:import namespace="f17ed9ec-a5f6-4897-a202-f1422d989239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7eb20398-0988-4e55-b57f-05d62d7b8281}" ma:internalName="TaxCatchAll" ma:showField="CatchAllData" ma:web="eb3f7de7-c935-4ca6-a12c-1f73773710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ed9ec-a5f6-4897-a202-f1422d9892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720c72ca-3d5e-4053-bfc4-d5117e56c93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27E5B3-2645-4745-9906-B34170908F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6A0AA6-2BD7-4DBE-AC42-B003EBA5D58F}">
  <ds:schemaRefs>
    <ds:schemaRef ds:uri="http://schemas.microsoft.com/office/2006/documentManagement/types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f17ed9ec-a5f6-4897-a202-f1422d989239"/>
    <ds:schemaRef ds:uri="http://schemas.openxmlformats.org/package/2006/metadata/core-properties"/>
    <ds:schemaRef ds:uri="eb3f7de7-c935-4ca6-a12c-1f73773710ec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B0716A4-91CD-423F-9FDB-92862E6161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f17ed9ec-a5f6-4897-a202-f1422d9892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</TotalTime>
  <Words>539</Words>
  <Application>Microsoft Office PowerPoint</Application>
  <PresentationFormat>Custom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Lato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Valentina Danielsen</dc:creator>
  <cp:lastModifiedBy>Timi Simantov</cp:lastModifiedBy>
  <cp:revision>5</cp:revision>
  <dcterms:created xsi:type="dcterms:W3CDTF">2022-05-09T13:50:47Z</dcterms:created>
  <dcterms:modified xsi:type="dcterms:W3CDTF">2026-06-04T07:21:14Z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0x01010037EA2DD516505C4D92B92F8677CFB68500950A5CD4447B17478BB1861157CC98AD</vt:lpwstr>
  </property>
  <property fmtid="{D5CDD505-2E9C-101B-9397-08002B2CF9AE}" pid="3" name="MediaServiceImageTags">
    <vt:lpwstr/>
  </property>
</Properties>
</file>