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60" r:id="rId6"/>
    <p:sldId id="259" r:id="rId7"/>
    <p:sldId id="258" r:id="rId8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1D839-D898-4E85-83CE-A9382E2C10A9}" v="1" dt="2023-08-03T06:54:26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>
        <p:scale>
          <a:sx n="30" d="100"/>
          <a:sy n="30" d="100"/>
        </p:scale>
        <p:origin x="444" y="-3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i Simantov" userId="0f296d55-efd2-44ff-bae4-3b7f382cc01f" providerId="ADAL" clId="{96F1D839-D898-4E85-83CE-A9382E2C10A9}"/>
    <pc:docChg chg="custSel modSld">
      <pc:chgData name="Timi Simantov" userId="0f296d55-efd2-44ff-bae4-3b7f382cc01f" providerId="ADAL" clId="{96F1D839-D898-4E85-83CE-A9382E2C10A9}" dt="2023-08-03T07:00:37.240" v="37" actId="14100"/>
      <pc:docMkLst>
        <pc:docMk/>
      </pc:docMkLst>
      <pc:sldChg chg="addSp delSp modSp mod">
        <pc:chgData name="Timi Simantov" userId="0f296d55-efd2-44ff-bae4-3b7f382cc01f" providerId="ADAL" clId="{96F1D839-D898-4E85-83CE-A9382E2C10A9}" dt="2023-08-03T07:00:37.240" v="37" actId="14100"/>
        <pc:sldMkLst>
          <pc:docMk/>
          <pc:sldMk cId="2673058770" sldId="257"/>
        </pc:sldMkLst>
        <pc:spChg chg="mod">
          <ac:chgData name="Timi Simantov" userId="0f296d55-efd2-44ff-bae4-3b7f382cc01f" providerId="ADAL" clId="{96F1D839-D898-4E85-83CE-A9382E2C10A9}" dt="2023-08-03T07:00:37.240" v="37" actId="14100"/>
          <ac:spMkLst>
            <pc:docMk/>
            <pc:sldMk cId="2673058770" sldId="257"/>
            <ac:spMk id="4" creationId="{F46858F2-81D8-42BB-296C-F180B6139FEB}"/>
          </ac:spMkLst>
        </pc:spChg>
        <pc:spChg chg="del mod">
          <ac:chgData name="Timi Simantov" userId="0f296d55-efd2-44ff-bae4-3b7f382cc01f" providerId="ADAL" clId="{96F1D839-D898-4E85-83CE-A9382E2C10A9}" dt="2023-08-03T06:56:38.433" v="31" actId="478"/>
          <ac:spMkLst>
            <pc:docMk/>
            <pc:sldMk cId="2673058770" sldId="257"/>
            <ac:spMk id="5" creationId="{E40FBAA8-796E-F31D-E564-92957C6BAB08}"/>
          </ac:spMkLst>
        </pc:spChg>
        <pc:spChg chg="mod">
          <ac:chgData name="Timi Simantov" userId="0f296d55-efd2-44ff-bae4-3b7f382cc01f" providerId="ADAL" clId="{96F1D839-D898-4E85-83CE-A9382E2C10A9}" dt="2023-08-03T06:58:34.380" v="35" actId="20577"/>
          <ac:spMkLst>
            <pc:docMk/>
            <pc:sldMk cId="2673058770" sldId="257"/>
            <ac:spMk id="12" creationId="{F24E6E85-3386-7C8C-7431-5C2C5C3AED81}"/>
          </ac:spMkLst>
        </pc:spChg>
        <pc:spChg chg="add mod">
          <ac:chgData name="Timi Simantov" userId="0f296d55-efd2-44ff-bae4-3b7f382cc01f" providerId="ADAL" clId="{96F1D839-D898-4E85-83CE-A9382E2C10A9}" dt="2023-08-03T06:56:28.769" v="30" actId="20577"/>
          <ac:spMkLst>
            <pc:docMk/>
            <pc:sldMk cId="2673058770" sldId="257"/>
            <ac:spMk id="13" creationId="{01CE03CB-B333-7A65-932F-CFF8158040B5}"/>
          </ac:spMkLst>
        </pc:spChg>
        <pc:spChg chg="mod">
          <ac:chgData name="Timi Simantov" userId="0f296d55-efd2-44ff-bae4-3b7f382cc01f" providerId="ADAL" clId="{96F1D839-D898-4E85-83CE-A9382E2C10A9}" dt="2023-08-03T06:55:42.784" v="14" actId="14100"/>
          <ac:spMkLst>
            <pc:docMk/>
            <pc:sldMk cId="2673058770" sldId="257"/>
            <ac:spMk id="20" creationId="{2C9175A2-0317-296B-0DEA-41C6B26D6664}"/>
          </ac:spMkLst>
        </pc:spChg>
        <pc:picChg chg="del">
          <ac:chgData name="Timi Simantov" userId="0f296d55-efd2-44ff-bae4-3b7f382cc01f" providerId="ADAL" clId="{96F1D839-D898-4E85-83CE-A9382E2C10A9}" dt="2023-08-03T06:53:21.662" v="1" actId="478"/>
          <ac:picMkLst>
            <pc:docMk/>
            <pc:sldMk cId="2673058770" sldId="257"/>
            <ac:picMk id="7" creationId="{C607301C-6D25-F458-63F6-C8B7F8C88D41}"/>
          </ac:picMkLst>
        </pc:picChg>
        <pc:picChg chg="del">
          <ac:chgData name="Timi Simantov" userId="0f296d55-efd2-44ff-bae4-3b7f382cc01f" providerId="ADAL" clId="{96F1D839-D898-4E85-83CE-A9382E2C10A9}" dt="2023-08-03T06:53:03.945" v="0" actId="478"/>
          <ac:picMkLst>
            <pc:docMk/>
            <pc:sldMk cId="2673058770" sldId="257"/>
            <ac:picMk id="8" creationId="{EF259C25-0802-3343-7903-7FA683263A46}"/>
          </ac:picMkLst>
        </pc:picChg>
        <pc:picChg chg="mod">
          <ac:chgData name="Timi Simantov" userId="0f296d55-efd2-44ff-bae4-3b7f382cc01f" providerId="ADAL" clId="{96F1D839-D898-4E85-83CE-A9382E2C10A9}" dt="2023-08-03T06:57:04.576" v="32" actId="1076"/>
          <ac:picMkLst>
            <pc:docMk/>
            <pc:sldMk cId="2673058770" sldId="257"/>
            <ac:picMk id="10" creationId="{410AC4A1-1983-E7F4-C43D-CA4FED847A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8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6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9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0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43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0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4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6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00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2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2E13-7464-4BFE-BD7A-0D3048DFB3B8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93E6-FFA7-429C-8B36-9C1CEDE51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0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qrcode-monkey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news/2019/06/24/theres-movement-better-scientific-posters-are-they-really-better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science.org/content/article/how-prepare-scientific-pos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op-congress.org/poster-presentation-guidelines/" TargetMode="External"/><Relationship Id="rId5" Type="http://schemas.openxmlformats.org/officeDocument/2006/relationships/hyperlink" Target="https://www.youtube.com/watch?v=SYk29tnxASs" TargetMode="External"/><Relationship Id="rId4" Type="http://schemas.openxmlformats.org/officeDocument/2006/relationships/hyperlink" Target="https://www.youtube.com/watch?v=1RwJbhkCA5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4267B781-77EC-FD08-0201-61FE4198F357}"/>
              </a:ext>
            </a:extLst>
          </p:cNvPr>
          <p:cNvSpPr txBox="1"/>
          <p:nvPr/>
        </p:nvSpPr>
        <p:spPr>
          <a:xfrm>
            <a:off x="3012114" y="3968599"/>
            <a:ext cx="24021232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400" dirty="0"/>
              <a:t>This could be your sub-line – </a:t>
            </a:r>
            <a:r>
              <a:rPr lang="en-US" sz="4400" dirty="0"/>
              <a:t>Abstract #, </a:t>
            </a:r>
            <a:r>
              <a:rPr sz="4400" dirty="0"/>
              <a:t>Authors, Co-Authors, Institution, etc. </a:t>
            </a:r>
          </a:p>
          <a:p>
            <a:r>
              <a:rPr lang="en-US" sz="4400" dirty="0"/>
              <a:t>*Please remember your Poster should be a 1-page Portrait PDF.</a:t>
            </a:r>
            <a:endParaRPr sz="4400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3EC4B14-B228-347C-2077-33BE531ED1BE}"/>
              </a:ext>
            </a:extLst>
          </p:cNvPr>
          <p:cNvSpPr txBox="1"/>
          <p:nvPr/>
        </p:nvSpPr>
        <p:spPr>
          <a:xfrm>
            <a:off x="2929377" y="1237945"/>
            <a:ext cx="1238682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sz="6600" dirty="0"/>
              <a:t>This </a:t>
            </a:r>
            <a:r>
              <a:rPr lang="de-DE" sz="6600" dirty="0" err="1"/>
              <a:t>could</a:t>
            </a:r>
            <a:r>
              <a:rPr lang="de-DE" sz="6600" dirty="0"/>
              <a:t> </a:t>
            </a:r>
            <a:r>
              <a:rPr lang="de-DE" sz="6600" dirty="0" err="1"/>
              <a:t>be</a:t>
            </a:r>
            <a:r>
              <a:rPr lang="de-DE" sz="6600" dirty="0"/>
              <a:t> </a:t>
            </a:r>
            <a:r>
              <a:rPr lang="de-DE" sz="6600" dirty="0" err="1"/>
              <a:t>the</a:t>
            </a:r>
            <a:r>
              <a:rPr lang="de-DE" sz="6600" dirty="0"/>
              <a:t> p</a:t>
            </a:r>
            <a:r>
              <a:rPr sz="6600" dirty="0" err="1"/>
              <a:t>oster</a:t>
            </a:r>
            <a:r>
              <a:rPr sz="6600" dirty="0"/>
              <a:t> title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C9175A2-0317-296B-0DEA-41C6B26D6664}"/>
              </a:ext>
            </a:extLst>
          </p:cNvPr>
          <p:cNvSpPr txBox="1"/>
          <p:nvPr/>
        </p:nvSpPr>
        <p:spPr>
          <a:xfrm>
            <a:off x="22762029" y="40296450"/>
            <a:ext cx="5838325" cy="49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1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/>
              <a:t>This could be your logo.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4F3FFD-6A59-F508-9BBD-CB8F4932B212}"/>
              </a:ext>
            </a:extLst>
          </p:cNvPr>
          <p:cNvSpPr txBox="1"/>
          <p:nvPr/>
        </p:nvSpPr>
        <p:spPr>
          <a:xfrm>
            <a:off x="2929377" y="7354605"/>
            <a:ext cx="12093353" cy="6740307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r>
              <a:rPr lang="en-US" sz="4800" u="sng" dirty="0"/>
              <a:t>Background/Methods: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Explain why your study matters in the most concise way possible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Use bullet points to create visual space within the text on your poster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Only include what is necessary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Set the stage for the study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Focus more on the Results and Conclusions than on Background and 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E69F8-DF72-3562-E10F-81446729CD22}"/>
              </a:ext>
            </a:extLst>
          </p:cNvPr>
          <p:cNvSpPr txBox="1"/>
          <p:nvPr/>
        </p:nvSpPr>
        <p:spPr>
          <a:xfrm>
            <a:off x="3325881" y="17378746"/>
            <a:ext cx="12517198" cy="7709803"/>
          </a:xfrm>
          <a:prstGeom prst="rect">
            <a:avLst/>
          </a:prstGeom>
          <a:noFill/>
        </p:spPr>
        <p:txBody>
          <a:bodyPr wrap="square" lIns="274320" tIns="45720" rIns="274320" bIns="274320" rtlCol="0">
            <a:spAutoFit/>
          </a:bodyPr>
          <a:lstStyle/>
          <a:p>
            <a:r>
              <a:rPr lang="en-US" sz="4800" u="sng" dirty="0"/>
              <a:t>Methods: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What did you collect and who did you collect it from?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How did you find this?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How did you test it?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Illustrate your methods if you can.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Why is this study important?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Who does this research help?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Why is it relevant to attendees?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858F2-81D8-42BB-296C-F180B6139FEB}"/>
              </a:ext>
            </a:extLst>
          </p:cNvPr>
          <p:cNvSpPr txBox="1"/>
          <p:nvPr/>
        </p:nvSpPr>
        <p:spPr>
          <a:xfrm>
            <a:off x="18438239" y="7514030"/>
            <a:ext cx="13141217" cy="6001643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r>
              <a:rPr lang="en-US" sz="4800" u="sng" dirty="0"/>
              <a:t>Results/Graphs/Data: </a:t>
            </a:r>
          </a:p>
          <a:p>
            <a:r>
              <a:rPr lang="en-US" sz="4800" dirty="0"/>
              <a:t>You can place here: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Graphs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Charts/Comparisons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Images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Tables</a:t>
            </a:r>
          </a:p>
          <a:p>
            <a:r>
              <a:rPr lang="en-US" sz="4800" dirty="0"/>
              <a:t>*</a:t>
            </a:r>
            <a:r>
              <a:rPr lang="en-US" sz="4800" i="1" dirty="0"/>
              <a:t> at least 200 dpi. Good picture quality is essential!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BB405-084B-10A4-F7D2-D303B9E3A0C0}"/>
              </a:ext>
            </a:extLst>
          </p:cNvPr>
          <p:cNvSpPr txBox="1"/>
          <p:nvPr/>
        </p:nvSpPr>
        <p:spPr>
          <a:xfrm>
            <a:off x="19084937" y="32843207"/>
            <a:ext cx="10384973" cy="4016484"/>
          </a:xfrm>
          <a:prstGeom prst="rect">
            <a:avLst/>
          </a:prstGeom>
          <a:noFill/>
        </p:spPr>
        <p:txBody>
          <a:bodyPr wrap="square" lIns="274320" rIns="274320" bIns="274320" rtlCol="0">
            <a:spAutoFit/>
          </a:bodyPr>
          <a:lstStyle/>
          <a:p>
            <a:r>
              <a:rPr lang="en-US" sz="4800" u="sng" dirty="0"/>
              <a:t>Further Info: </a:t>
            </a:r>
          </a:p>
          <a:p>
            <a:r>
              <a:rPr lang="en-US" sz="4800" dirty="0"/>
              <a:t>Please read the detailed guidelines: </a:t>
            </a:r>
            <a:r>
              <a:rPr lang="en-US" sz="4800" u="sng" dirty="0">
                <a:solidFill>
                  <a:srgbClr val="0070C0"/>
                </a:solidFill>
              </a:rPr>
              <a:t>https://siop-congress.org/poster-presentation-guidelines/</a:t>
            </a:r>
          </a:p>
          <a:p>
            <a:endParaRPr lang="en-US" sz="4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B195F7-41C8-95CB-7B2C-5CFA9CCE9801}"/>
              </a:ext>
            </a:extLst>
          </p:cNvPr>
          <p:cNvSpPr txBox="1"/>
          <p:nvPr/>
        </p:nvSpPr>
        <p:spPr>
          <a:xfrm>
            <a:off x="18693394" y="21527205"/>
            <a:ext cx="11535595" cy="9187130"/>
          </a:xfrm>
          <a:prstGeom prst="rect">
            <a:avLst/>
          </a:prstGeom>
          <a:noFill/>
        </p:spPr>
        <p:txBody>
          <a:bodyPr wrap="square" lIns="274320" rIns="274320" bIns="274320" rtlCol="0">
            <a:spAutoFit/>
          </a:bodyPr>
          <a:lstStyle/>
          <a:p>
            <a:r>
              <a:rPr lang="en-US" sz="4800" u="sng" dirty="0"/>
              <a:t>Conclusions/Main Finding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Explain to attendees where the research in the field is going, and why it matters to clinicians.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Emphasize actionable take-home points for optimal attendee learning.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How does this study help move the field forward/ provide value to clinicians and patients? </a:t>
            </a:r>
          </a:p>
          <a:p>
            <a:endParaRPr lang="en-US" sz="4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90E9236-C53C-A1A2-6233-081C8C555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880" y="27989575"/>
            <a:ext cx="9812409" cy="346342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176BF01-EFB3-703A-9978-18469EB2169B}"/>
              </a:ext>
            </a:extLst>
          </p:cNvPr>
          <p:cNvSpPr txBox="1"/>
          <p:nvPr/>
        </p:nvSpPr>
        <p:spPr>
          <a:xfrm>
            <a:off x="3325881" y="25974225"/>
            <a:ext cx="12517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i="1" dirty="0"/>
              <a:t>Include less text in your poster and use more tables/charts/graphs to demonstrate findings</a:t>
            </a:r>
            <a:r>
              <a:rPr lang="en-US" sz="48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0AC4A1-1983-E7F4-C43D-CA4FED847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3394" y="14094912"/>
            <a:ext cx="10673369" cy="3344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4E6E85-3386-7C8C-7431-5C2C5C3AED81}"/>
              </a:ext>
            </a:extLst>
          </p:cNvPr>
          <p:cNvSpPr txBox="1"/>
          <p:nvPr/>
        </p:nvSpPr>
        <p:spPr>
          <a:xfrm>
            <a:off x="3012114" y="32599257"/>
            <a:ext cx="12913702" cy="4755148"/>
          </a:xfrm>
          <a:prstGeom prst="rect">
            <a:avLst/>
          </a:prstGeom>
          <a:noFill/>
        </p:spPr>
        <p:txBody>
          <a:bodyPr wrap="square" lIns="274320" rIns="274320" bIns="274320" rtlCol="0">
            <a:spAutoFit/>
          </a:bodyPr>
          <a:lstStyle/>
          <a:p>
            <a:r>
              <a:rPr lang="en-US" sz="4800" u="sng" dirty="0"/>
              <a:t>Important: </a:t>
            </a:r>
          </a:p>
          <a:p>
            <a:pPr algn="l"/>
            <a:r>
              <a:rPr lang="en-US" sz="4800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Pictures of a sensitive nature should be avoided if it doesn’t add to the content of the poster. (Please note that parents, families and survivors do have access to the poster area)</a:t>
            </a:r>
            <a:endParaRPr lang="en-US" sz="4800" b="0" i="0" dirty="0">
              <a:solidFill>
                <a:srgbClr val="666666"/>
              </a:solidFill>
              <a:effectLst/>
              <a:latin typeface="Lato" panose="020F0502020204030203" pitchFamily="34" charset="0"/>
            </a:endParaRPr>
          </a:p>
          <a:p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CE03CB-B333-7A65-932F-CFF8158040B5}"/>
              </a:ext>
            </a:extLst>
          </p:cNvPr>
          <p:cNvSpPr txBox="1"/>
          <p:nvPr/>
        </p:nvSpPr>
        <p:spPr>
          <a:xfrm>
            <a:off x="3138081" y="39408929"/>
            <a:ext cx="10384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could insert Acknowledgements, Author Contact Information, Sources, QR Codes here.</a:t>
            </a:r>
          </a:p>
        </p:txBody>
      </p:sp>
    </p:spTree>
    <p:extLst>
      <p:ext uri="{BB962C8B-B14F-4D97-AF65-F5344CB8AC3E}">
        <p14:creationId xmlns:p14="http://schemas.microsoft.com/office/powerpoint/2010/main" val="267305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8D21EB-7984-303D-C184-5D7D9A64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4762" cy="8350250"/>
          </a:xfrm>
        </p:spPr>
        <p:txBody>
          <a:bodyPr>
            <a:normAutofit/>
          </a:bodyPr>
          <a:lstStyle/>
          <a:p>
            <a:pPr algn="ctr"/>
            <a:r>
              <a:rPr lang="en-US" sz="110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How to use QR Codes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43B1D4-4576-8A9E-69FC-F51F89100EFC}"/>
              </a:ext>
            </a:extLst>
          </p:cNvPr>
          <p:cNvSpPr txBox="1">
            <a:spLocks/>
          </p:cNvSpPr>
          <p:nvPr/>
        </p:nvSpPr>
        <p:spPr>
          <a:xfrm>
            <a:off x="2588757" y="18191747"/>
            <a:ext cx="16114874" cy="1044000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7800" b="1" dirty="0">
                <a:cs typeface="Arial" panose="020B0604020202020204" pitchFamily="34" charset="0"/>
              </a:rPr>
              <a:t>How do I</a:t>
            </a:r>
            <a:r>
              <a:rPr lang="en-US" sz="7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7800" b="1" dirty="0">
                <a:cs typeface="Arial" panose="020B0604020202020204" pitchFamily="34" charset="0"/>
              </a:rPr>
              <a:t>create a QR code?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6500" dirty="0">
                <a:solidFill>
                  <a:srgbClr val="2196F3"/>
                </a:solidFill>
                <a:cs typeface="Arial" panose="020B0604020202020204" pitchFamily="34" charset="0"/>
                <a:hlinkClick r:id="rId2"/>
              </a:rPr>
              <a:t>https://www.qrcode-monkey.com/</a:t>
            </a:r>
            <a:r>
              <a:rPr lang="en-US" sz="6500" dirty="0">
                <a:solidFill>
                  <a:srgbClr val="2196F3"/>
                </a:solidFill>
                <a:cs typeface="Arial" panose="020B0604020202020204" pitchFamily="34" charset="0"/>
              </a:rPr>
              <a:t> </a:t>
            </a:r>
            <a:r>
              <a:rPr lang="en-US" sz="6500" dirty="0">
                <a:ea typeface="Lato" panose="020F0502020204030203" pitchFamily="34" charset="0"/>
                <a:cs typeface="Lato" panose="020F0502020204030203" pitchFamily="34" charset="0"/>
              </a:rPr>
              <a:t>is free, URLs don’t expire, and you can add unique features like images.</a:t>
            </a:r>
            <a:br>
              <a:rPr lang="en-US" sz="6500" dirty="0"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6000" dirty="0">
                <a:solidFill>
                  <a:srgbClr val="2196F3"/>
                </a:solidFill>
                <a:cs typeface="Arial" panose="020B0604020202020204" pitchFamily="34" charset="0"/>
              </a:rPr>
            </a:br>
            <a:endParaRPr lang="en-US" sz="6000" dirty="0">
              <a:solidFill>
                <a:srgbClr val="2196F3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7800" b="1" dirty="0">
                <a:ea typeface="Lato" panose="020F0502020204030203" pitchFamily="34" charset="0"/>
                <a:cs typeface="Lato" panose="020F0502020204030203" pitchFamily="34" charset="0"/>
              </a:rPr>
              <a:t>How do I scan a QR code?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6500" dirty="0">
                <a:ea typeface="Lato" panose="020F0502020204030203" pitchFamily="34" charset="0"/>
                <a:cs typeface="Lato" panose="020F0502020204030203" pitchFamily="34" charset="0"/>
              </a:rPr>
              <a:t>Just take a photo with your phone!</a:t>
            </a:r>
            <a:r>
              <a:rPr lang="en-US" sz="6500" b="1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6500" dirty="0">
                <a:ea typeface="Lato" panose="020F0502020204030203" pitchFamily="34" charset="0"/>
                <a:cs typeface="Lato" panose="020F0502020204030203" pitchFamily="34" charset="0"/>
              </a:rPr>
              <a:t>All modern  cell phones have built-in QR detection in their cameras. Some phones may need an app.</a:t>
            </a:r>
            <a:br>
              <a:rPr lang="en-US" sz="6000" dirty="0"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60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6" name="Picture 8">
            <a:extLst>
              <a:ext uri="{FF2B5EF4-FFF2-40B4-BE49-F238E27FC236}">
                <a16:creationId xmlns:a16="http://schemas.microsoft.com/office/drawing/2014/main" id="{46EFFDBA-9AF4-E96B-0F17-DD5B14BF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095" y="11983453"/>
            <a:ext cx="6208294" cy="620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C75CAF-CC48-C7BA-DA40-153A30CBB9DB}"/>
              </a:ext>
            </a:extLst>
          </p:cNvPr>
          <p:cNvSpPr txBox="1"/>
          <p:nvPr/>
        </p:nvSpPr>
        <p:spPr>
          <a:xfrm>
            <a:off x="2714212" y="10650538"/>
            <a:ext cx="152369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cs typeface="Arial" panose="020B0604020202020204" pitchFamily="34" charset="0"/>
              </a:rPr>
              <a:t>Are QR codes are allowed?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QR Codes may be included in the poster, but cannot link to any promotional or marketing material. If used, they should link to scientific content relevant to the Poster (</a:t>
            </a:r>
            <a:r>
              <a:rPr lang="en-US" sz="6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</a:t>
            </a: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additional graphs/images/video clip/CV-publications of the authors)</a:t>
            </a:r>
          </a:p>
        </p:txBody>
      </p:sp>
    </p:spTree>
    <p:extLst>
      <p:ext uri="{BB962C8B-B14F-4D97-AF65-F5344CB8AC3E}">
        <p14:creationId xmlns:p14="http://schemas.microsoft.com/office/powerpoint/2010/main" val="154407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F00E30-1DCD-AD95-9DD1-ADB37668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294" y="3605131"/>
            <a:ext cx="17408048" cy="3346448"/>
          </a:xfrm>
        </p:spPr>
        <p:txBody>
          <a:bodyPr>
            <a:normAutofit/>
          </a:bodyPr>
          <a:lstStyle/>
          <a:p>
            <a:r>
              <a:rPr lang="en-US" sz="11000" b="1" dirty="0"/>
              <a:t>Additional 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44F8B9-77ED-14EA-842B-9B98CEBD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140" y="9416572"/>
            <a:ext cx="28392120" cy="17245407"/>
          </a:xfrm>
        </p:spPr>
        <p:txBody>
          <a:bodyPr>
            <a:normAutofit/>
          </a:bodyPr>
          <a:lstStyle/>
          <a:p>
            <a:pPr marL="1619951" lvl="1" indent="0">
              <a:buNone/>
            </a:pPr>
            <a:r>
              <a:rPr lang="en-US" sz="6000" dirty="0"/>
              <a:t>Make a better poster. Learn more here: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>
                <a:hlinkClick r:id="rId2"/>
              </a:rPr>
              <a:t>https://www.science.org/content/article/how-prepare-scientific-poster</a:t>
            </a:r>
            <a:endParaRPr lang="en-US" sz="6000" dirty="0"/>
          </a:p>
          <a:p>
            <a:pPr marL="1619951" lvl="1" indent="0">
              <a:buNone/>
            </a:pPr>
            <a:endParaRPr lang="en-US" sz="6000" dirty="0"/>
          </a:p>
          <a:p>
            <a:pPr marL="1619951" lvl="1" indent="0">
              <a:buNone/>
            </a:pPr>
            <a:r>
              <a:rPr lang="en-US" sz="6000" dirty="0">
                <a:hlinkClick r:id="rId3"/>
              </a:rPr>
              <a:t>https://www.insidehighered.com/news/2019/06/24/theres-movement-better-scientific-posters-are-they-really-better</a:t>
            </a:r>
            <a:r>
              <a:rPr lang="en-US" sz="6000" dirty="0"/>
              <a:t> </a:t>
            </a:r>
          </a:p>
          <a:p>
            <a:pPr marL="0" indent="0">
              <a:buNone/>
            </a:pPr>
            <a:endParaRPr lang="en-US" sz="6000" dirty="0"/>
          </a:p>
          <a:p>
            <a:pPr marL="1619951" lvl="1" indent="0">
              <a:buNone/>
            </a:pPr>
            <a:r>
              <a:rPr lang="en-US" sz="6000" dirty="0"/>
              <a:t>Watch these YouTube Videos:</a:t>
            </a:r>
            <a:br>
              <a:rPr lang="en-US" sz="6000" dirty="0"/>
            </a:br>
            <a:endParaRPr lang="en-US" sz="6000" dirty="0"/>
          </a:p>
          <a:p>
            <a:pPr marL="1619951" lvl="1" indent="0">
              <a:buNone/>
            </a:pPr>
            <a:r>
              <a:rPr lang="en-US" sz="6000" dirty="0">
                <a:hlinkClick r:id="rId4"/>
              </a:rPr>
              <a:t>How to create a better research poster in less time (#betterposter Generation 1) – YouTube</a:t>
            </a:r>
            <a:endParaRPr lang="en-US" sz="6000" dirty="0"/>
          </a:p>
          <a:p>
            <a:pPr marL="1619951" lvl="1" indent="0">
              <a:buNone/>
            </a:pPr>
            <a:br>
              <a:rPr lang="en-US" sz="6000" dirty="0"/>
            </a:br>
            <a:r>
              <a:rPr lang="en-US" sz="6000" dirty="0">
                <a:hlinkClick r:id="rId5"/>
              </a:rPr>
              <a:t>How to create a better research poster in less time (#betterposter Generation 2). - YouTube</a:t>
            </a:r>
            <a:br>
              <a:rPr lang="en-US" sz="6000" dirty="0"/>
            </a:br>
            <a:endParaRPr lang="en-US" sz="6000" dirty="0"/>
          </a:p>
          <a:p>
            <a:pPr marL="1619951" lvl="1" indent="0">
              <a:buNone/>
            </a:pPr>
            <a:r>
              <a:rPr lang="en-US" sz="6000" b="1" dirty="0"/>
              <a:t>Most important, please read the detailed poster guidelines for SIOP 2023</a:t>
            </a:r>
            <a:r>
              <a:rPr lang="en-US" sz="6000" dirty="0"/>
              <a:t>: </a:t>
            </a:r>
          </a:p>
          <a:p>
            <a:pPr marL="1619951" lvl="1" indent="0">
              <a:buNone/>
            </a:pPr>
            <a:br>
              <a:rPr lang="en-US" sz="6000">
                <a:hlinkClick r:id="rId6"/>
              </a:rPr>
            </a:br>
            <a:r>
              <a:rPr lang="en-US" sz="6000">
                <a:hlinkClick r:id="rId6"/>
              </a:rPr>
              <a:t>https</a:t>
            </a:r>
            <a:r>
              <a:rPr lang="en-US" sz="6000" dirty="0">
                <a:hlinkClick r:id="rId6"/>
              </a:rPr>
              <a:t>://siop-congress.org/poster-presentation-guidelines/</a:t>
            </a:r>
            <a:r>
              <a:rPr lang="en-US" sz="6000" dirty="0"/>
              <a:t> </a:t>
            </a:r>
          </a:p>
          <a:p>
            <a:pPr marL="1619951" lvl="1" indent="0">
              <a:buNone/>
            </a:pPr>
            <a:endParaRPr lang="en-US" sz="6000" dirty="0"/>
          </a:p>
          <a:p>
            <a:pPr marL="1619951" lvl="1" indent="0">
              <a:buNone/>
            </a:pPr>
            <a:endParaRPr lang="en-US" sz="6000" dirty="0"/>
          </a:p>
          <a:p>
            <a:endParaRPr lang="en-US" sz="6000" dirty="0"/>
          </a:p>
          <a:p>
            <a:pPr marL="0" indent="0">
              <a:buNone/>
            </a:pP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60860-98E1-6E3C-7861-6A4199CCB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7665" y="30497930"/>
            <a:ext cx="16520967" cy="110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5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3AE4-1E92-4A93-E09D-BAFB020C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302" y="731838"/>
            <a:ext cx="27944386" cy="3676213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/>
              <a:t>Real Examples from SIOP 2022 Congress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3A100-024A-3F7D-5424-1E83D733C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0" y="3676589"/>
            <a:ext cx="12307844" cy="18370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0B97DB-9D83-3BE9-CFAF-8047E3A67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5845" y="4211965"/>
            <a:ext cx="12973669" cy="17834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29225-14C5-B892-7E1D-3FF651E85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22961600"/>
            <a:ext cx="14911436" cy="195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E43830458568D54483B201EA07AB8B08" ma:contentTypeVersion="12" ma:contentTypeDescription="" ma:contentTypeScope="" ma:versionID="9c0315463db3cc2f0773ec33156cf765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2ca458ef-1668-41db-a425-fb0dcd6786fe" targetNamespace="http://schemas.microsoft.com/office/2006/metadata/properties" ma:root="true" ma:fieldsID="4dbb947a71c781b2e7dbd9852bb367c7" ns1:_="" ns2:_="" ns3:_="">
    <xsd:import namespace="http://schemas.microsoft.com/sharepoint/v3"/>
    <xsd:import namespace="eb3f7de7-c935-4ca6-a12c-1f73773710ec"/>
    <xsd:import namespace="2ca458ef-1668-41db-a425-fb0dcd6786fe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458ef-1668-41db-a425-fb0dcd678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_ip_UnifiedCompliancePolicyUIAction xmlns="http://schemas.microsoft.com/sharepoint/v3" xsi:nil="true"/>
    <lcf76f155ced4ddcb4097134ff3c332f xmlns="2ca458ef-1668-41db-a425-fb0dcd6786fe">
      <Terms xmlns="http://schemas.microsoft.com/office/infopath/2007/PartnerControls"/>
    </lcf76f155ced4ddcb4097134ff3c332f>
    <TaxCatchAll xmlns="eb3f7de7-c935-4ca6-a12c-1f73773710ec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3699A2-A5AA-4717-A423-8A474448AD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2ca458ef-1668-41db-a425-fb0dcd678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6A0AA6-2BD7-4DBE-AC42-B003EBA5D58F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ca458ef-1668-41db-a425-fb0dcd6786fe"/>
    <ds:schemaRef ds:uri="http://schemas.microsoft.com/office/2006/documentManagement/types"/>
    <ds:schemaRef ds:uri="eb3f7de7-c935-4ca6-a12c-1f73773710ec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927E5B3-2645-4745-9906-B34170908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4192</TotalTime>
  <Words>548</Words>
  <Application>Microsoft Office PowerPoint</Application>
  <PresentationFormat>Custom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Office Theme</vt:lpstr>
      <vt:lpstr>PowerPoint Presentation</vt:lpstr>
      <vt:lpstr>How to use QR Codes</vt:lpstr>
      <vt:lpstr>Additional Resources</vt:lpstr>
      <vt:lpstr>Real Examples from SIOP 2022 Congress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Danielsen</dc:creator>
  <cp:lastModifiedBy>Timi Simantov</cp:lastModifiedBy>
  <cp:revision>3</cp:revision>
  <dcterms:created xsi:type="dcterms:W3CDTF">2022-05-09T13:50:47Z</dcterms:created>
  <dcterms:modified xsi:type="dcterms:W3CDTF">2023-08-03T07:00:44Z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0x01010037EA2DD516505C4D92B92F8677CFB68500E43830458568D54483B201EA07AB8B08</vt:lpwstr>
  </property>
  <property fmtid="{D5CDD505-2E9C-101B-9397-08002B2CF9AE}" pid="3" name="MediaServiceImageTags">
    <vt:lpwstr/>
  </property>
</Properties>
</file>